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vertBarState="maximized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282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κεφαλίδας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2 - Θέση ημερομηνίας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28160-D49E-43B8-9770-F191B74B61FA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4" name="3 - Θέση εικόνας διαφάνειας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4 - Θέση σημειώσεων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 smtClean="0"/>
              <a:t>Kλικ για επεξεργασία των στυλ του υποδείγματος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6" name="5 - Θέση υποσέλιδου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6 - Θέση αριθμού διαφάνειας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16E06-6B60-400C-AB9E-4A5261063502}" type="slidenum">
              <a:rPr lang="el-GR" smtClean="0"/>
              <a:pPr/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Διαφάνεια τίτλου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- Τίτλος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9" name="8 - Υπότιτλος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l-GR" smtClean="0"/>
              <a:t>Κάντε κλικ για να επεξεργαστείτε τον υπότιτλο του υποδείγματος</a:t>
            </a:r>
            <a:endParaRPr kumimoji="0" lang="en-US"/>
          </a:p>
        </p:txBody>
      </p:sp>
      <p:sp>
        <p:nvSpPr>
          <p:cNvPr id="28" name="27 - Θέση ημερομηνίας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17" name="16 - Θέση υποσέλιδου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l-GR"/>
          </a:p>
        </p:txBody>
      </p:sp>
      <p:sp>
        <p:nvSpPr>
          <p:cNvPr id="10" name="9 - Ορθογώνιο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- Ορθογώνιο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13 - Ορθογώνιο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18 - Ορθογώνιο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- Ευθεία γραμμή σύνδεσης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- Ευθεία γραμμή σύνδεσης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19 - Ευθεία γραμμή σύνδεσης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- Ευθεία γραμμή σύνδεσης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- Ευθεία γραμμή σύνδεσης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21 - Ευθεία γραμμή σύνδεσης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26 - Ορθογώνιο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- Έλλειψη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- Έλλειψη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23 - Έλλειψη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- Έλλειψη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24 - Έλλειψη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28 - Θέση αριθμού διαφάνειας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3" name="2 - Θέση κατακόρυφου κειμένου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l-GR" smtClean="0"/>
              <a:t>Kλικ για επεξεργασία των στυλ του υποδείγματος</a:t>
            </a:r>
          </a:p>
          <a:p>
            <a:pPr lvl="1" eaLnBrk="1" latinLnBrk="0" hangingPunct="1"/>
            <a:r>
              <a:rPr lang="el-GR" smtClean="0"/>
              <a:t>Δεύτερου επιπέδου</a:t>
            </a:r>
          </a:p>
          <a:p>
            <a:pPr lvl="2" eaLnBrk="1" latinLnBrk="0" hangingPunct="1"/>
            <a:r>
              <a:rPr lang="el-GR" smtClean="0"/>
              <a:t>Τρίτου επιπέδου</a:t>
            </a:r>
          </a:p>
          <a:p>
            <a:pPr lvl="3" eaLnBrk="1" latinLnBrk="0" hangingPunct="1"/>
            <a:r>
              <a:rPr lang="el-GR" smtClean="0"/>
              <a:t>Τέταρτου επιπέδου</a:t>
            </a:r>
          </a:p>
          <a:p>
            <a:pPr lvl="4" eaLnBrk="1" latinLnBrk="0" hangingPunct="1"/>
            <a:r>
              <a:rPr lang="el-GR" smtClean="0"/>
              <a:t>Πέμπτου επιπέδου</a:t>
            </a:r>
            <a:endParaRPr kumimoji="0" lang="en-US"/>
          </a:p>
        </p:txBody>
      </p:sp>
      <p:sp>
        <p:nvSpPr>
          <p:cNvPr id="4" name="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5" name="4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5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Κατακόρυφος τίτλος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3" name="2 - Θέση κατακόρυφου κειμένου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l-GR" smtClean="0"/>
              <a:t>Kλικ για επεξεργασία των στυλ του υποδείγματος</a:t>
            </a:r>
          </a:p>
          <a:p>
            <a:pPr lvl="1" eaLnBrk="1" latinLnBrk="0" hangingPunct="1"/>
            <a:r>
              <a:rPr lang="el-GR" smtClean="0"/>
              <a:t>Δεύτερου επιπέδου</a:t>
            </a:r>
          </a:p>
          <a:p>
            <a:pPr lvl="2" eaLnBrk="1" latinLnBrk="0" hangingPunct="1"/>
            <a:r>
              <a:rPr lang="el-GR" smtClean="0"/>
              <a:t>Τρίτου επιπέδου</a:t>
            </a:r>
          </a:p>
          <a:p>
            <a:pPr lvl="3" eaLnBrk="1" latinLnBrk="0" hangingPunct="1"/>
            <a:r>
              <a:rPr lang="el-GR" smtClean="0"/>
              <a:t>Τέταρτου επιπέδου</a:t>
            </a:r>
          </a:p>
          <a:p>
            <a:pPr lvl="4" eaLnBrk="1" latinLnBrk="0" hangingPunct="1"/>
            <a:r>
              <a:rPr lang="el-GR" smtClean="0"/>
              <a:t>Πέμπτου επιπέδου</a:t>
            </a:r>
            <a:endParaRPr kumimoji="0" lang="en-US"/>
          </a:p>
        </p:txBody>
      </p:sp>
      <p:sp>
        <p:nvSpPr>
          <p:cNvPr id="4" name="3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5" name="4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5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Αντι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8" name="7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l-GR" smtClean="0"/>
              <a:t>Kλικ για επεξεργασία των στυλ του υποδείγματος</a:t>
            </a:r>
          </a:p>
          <a:p>
            <a:pPr lvl="1" eaLnBrk="1" latinLnBrk="0" hangingPunct="1"/>
            <a:r>
              <a:rPr lang="el-GR" smtClean="0"/>
              <a:t>Δεύτερου επιπέδου</a:t>
            </a:r>
          </a:p>
          <a:p>
            <a:pPr lvl="2" eaLnBrk="1" latinLnBrk="0" hangingPunct="1"/>
            <a:r>
              <a:rPr lang="el-GR" smtClean="0"/>
              <a:t>Τρίτου επιπέδου</a:t>
            </a:r>
          </a:p>
          <a:p>
            <a:pPr lvl="3" eaLnBrk="1" latinLnBrk="0" hangingPunct="1"/>
            <a:r>
              <a:rPr lang="el-GR" smtClean="0"/>
              <a:t>Τέταρτου επιπέδου</a:t>
            </a:r>
          </a:p>
          <a:p>
            <a:pPr lvl="4" eaLnBrk="1" latinLnBrk="0" hangingPunct="1"/>
            <a:r>
              <a:rPr lang="el-GR" smtClean="0"/>
              <a:t>Πέμπτου επιπέδου</a:t>
            </a:r>
            <a:endParaRPr kumimoji="0" lang="en-US"/>
          </a:p>
        </p:txBody>
      </p:sp>
      <p:sp>
        <p:nvSpPr>
          <p:cNvPr id="7" name="6 - Θέση ημερομηνίας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  <p:sp>
        <p:nvSpPr>
          <p:cNvPr id="10" name="9 - Θέση υποσέλιδου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l-G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Κεφαλίδα ενότητας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3" name="2 - Θέση κειμένου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l-GR" smtClean="0"/>
              <a:t>Kλικ για επεξεργασία των στυλ του υποδείγματος</a:t>
            </a:r>
          </a:p>
        </p:txBody>
      </p:sp>
      <p:sp>
        <p:nvSpPr>
          <p:cNvPr id="4" name="3 - Θέση ημερομηνίας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5" name="4 - Θέση υποσέλιδου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l-GR"/>
          </a:p>
        </p:txBody>
      </p:sp>
      <p:sp>
        <p:nvSpPr>
          <p:cNvPr id="9" name="8 - Ορθογώνιο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9 - Ορθογώνιο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- Ορθογώνιο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- Ορθογώνιο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- Ευθεία γραμμή σύνδεσης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- Ευθεία γραμμή σύνδεσης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14 - Ευθεία γραμμή σύνδεσης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15 - Ευθεία γραμμή σύνδεσης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16 - Ευθεία γραμμή σύνδεσης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17 - Ορθογώνιο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18 - Έλλειψη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19 - Έλλειψη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20 - Έλλειψη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21 - Έλλειψη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- Έλλειψη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25 - Ευθεία γραμμή σύνδεσης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5 - Θέση αριθμού διαφάνειας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5" name="4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6" name="5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6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  <p:sp>
        <p:nvSpPr>
          <p:cNvPr id="9" name="8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l-GR" smtClean="0"/>
              <a:t>Kλικ για επεξεργασία των στυλ του υποδείγματος</a:t>
            </a:r>
          </a:p>
          <a:p>
            <a:pPr lvl="1" eaLnBrk="1" latinLnBrk="0" hangingPunct="1"/>
            <a:r>
              <a:rPr lang="el-GR" smtClean="0"/>
              <a:t>Δεύτερου επιπέδου</a:t>
            </a:r>
          </a:p>
          <a:p>
            <a:pPr lvl="2" eaLnBrk="1" latinLnBrk="0" hangingPunct="1"/>
            <a:r>
              <a:rPr lang="el-GR" smtClean="0"/>
              <a:t>Τρίτου επιπέδου</a:t>
            </a:r>
          </a:p>
          <a:p>
            <a:pPr lvl="3" eaLnBrk="1" latinLnBrk="0" hangingPunct="1"/>
            <a:r>
              <a:rPr lang="el-GR" smtClean="0"/>
              <a:t>Τέταρτου επιπέδου</a:t>
            </a:r>
          </a:p>
          <a:p>
            <a:pPr lvl="4" eaLnBrk="1" latinLnBrk="0" hangingPunct="1"/>
            <a:r>
              <a:rPr lang="el-GR" smtClean="0"/>
              <a:t>Πέμπτου επιπέδου</a:t>
            </a:r>
            <a:endParaRPr kumimoji="0" lang="en-US"/>
          </a:p>
        </p:txBody>
      </p:sp>
      <p:sp>
        <p:nvSpPr>
          <p:cNvPr id="11" name="10 - Θέση περιεχομένου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l-GR" smtClean="0"/>
              <a:t>Kλικ για επεξεργασία των στυλ του υποδείγματος</a:t>
            </a:r>
          </a:p>
          <a:p>
            <a:pPr lvl="1" eaLnBrk="1" latinLnBrk="0" hangingPunct="1"/>
            <a:r>
              <a:rPr lang="el-GR" smtClean="0"/>
              <a:t>Δεύτερου επιπέδου</a:t>
            </a:r>
          </a:p>
          <a:p>
            <a:pPr lvl="2" eaLnBrk="1" latinLnBrk="0" hangingPunct="1"/>
            <a:r>
              <a:rPr lang="el-GR" smtClean="0"/>
              <a:t>Τρίτου επιπέδου</a:t>
            </a:r>
          </a:p>
          <a:p>
            <a:pPr lvl="3" eaLnBrk="1" latinLnBrk="0" hangingPunct="1"/>
            <a:r>
              <a:rPr lang="el-GR" smtClean="0"/>
              <a:t>Τέταρτου επιπέδου</a:t>
            </a:r>
          </a:p>
          <a:p>
            <a:pPr lvl="4" eaLnBrk="1" latinLnBrk="0" hangingPunct="1"/>
            <a:r>
              <a:rPr lang="el-GR" smtClean="0"/>
              <a:t>Πέμπτου επιπέδου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7" name="6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8" name="7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8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  <p:sp>
        <p:nvSpPr>
          <p:cNvPr id="11" name="10 - Θέση περιεχομένου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l-GR" smtClean="0"/>
              <a:t>Kλικ για επεξεργασία των στυλ του υποδείγματος</a:t>
            </a:r>
          </a:p>
          <a:p>
            <a:pPr lvl="1" eaLnBrk="1" latinLnBrk="0" hangingPunct="1"/>
            <a:r>
              <a:rPr lang="el-GR" smtClean="0"/>
              <a:t>Δεύτερου επιπέδου</a:t>
            </a:r>
          </a:p>
          <a:p>
            <a:pPr lvl="2" eaLnBrk="1" latinLnBrk="0" hangingPunct="1"/>
            <a:r>
              <a:rPr lang="el-GR" smtClean="0"/>
              <a:t>Τρίτου επιπέδου</a:t>
            </a:r>
          </a:p>
          <a:p>
            <a:pPr lvl="3" eaLnBrk="1" latinLnBrk="0" hangingPunct="1"/>
            <a:r>
              <a:rPr lang="el-GR" smtClean="0"/>
              <a:t>Τέταρτου επιπέδου</a:t>
            </a:r>
          </a:p>
          <a:p>
            <a:pPr lvl="4" eaLnBrk="1" latinLnBrk="0" hangingPunct="1"/>
            <a:r>
              <a:rPr lang="el-GR" smtClean="0"/>
              <a:t>Πέμπτου επιπέδου</a:t>
            </a:r>
            <a:endParaRPr kumimoji="0" lang="en-US"/>
          </a:p>
        </p:txBody>
      </p:sp>
      <p:sp>
        <p:nvSpPr>
          <p:cNvPr id="13" name="12 - Θέση περιεχομένου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l-GR" smtClean="0"/>
              <a:t>Kλικ για επεξεργασία των στυλ του υποδείγματος</a:t>
            </a:r>
          </a:p>
          <a:p>
            <a:pPr lvl="1" eaLnBrk="1" latinLnBrk="0" hangingPunct="1"/>
            <a:r>
              <a:rPr lang="el-GR" smtClean="0"/>
              <a:t>Δεύτερου επιπέδου</a:t>
            </a:r>
          </a:p>
          <a:p>
            <a:pPr lvl="2" eaLnBrk="1" latinLnBrk="0" hangingPunct="1"/>
            <a:r>
              <a:rPr lang="el-GR" smtClean="0"/>
              <a:t>Τρίτου επιπέδου</a:t>
            </a:r>
          </a:p>
          <a:p>
            <a:pPr lvl="3" eaLnBrk="1" latinLnBrk="0" hangingPunct="1"/>
            <a:r>
              <a:rPr lang="el-GR" smtClean="0"/>
              <a:t>Τέταρτου επιπέδου</a:t>
            </a:r>
          </a:p>
          <a:p>
            <a:pPr lvl="4" eaLnBrk="1" latinLnBrk="0" hangingPunct="1"/>
            <a:r>
              <a:rPr lang="el-GR" smtClean="0"/>
              <a:t>Πέμπτου επιπέδου</a:t>
            </a:r>
            <a:endParaRPr kumimoji="0" lang="en-US"/>
          </a:p>
        </p:txBody>
      </p:sp>
      <p:sp>
        <p:nvSpPr>
          <p:cNvPr id="12" name="11 - Θέση κειμένου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l-GR" smtClean="0"/>
              <a:t>Kλικ για επεξεργασία των στυλ του υποδείγματος</a:t>
            </a:r>
          </a:p>
        </p:txBody>
      </p:sp>
      <p:sp>
        <p:nvSpPr>
          <p:cNvPr id="14" name="13 - Θέση κειμένου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l-GR" smtClean="0"/>
              <a:t>Kλικ για επεξεργασία των στυλ του υποδείγματος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6" name="5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7" name="6 - Θέση αριθμού διαφάνειας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  <p:sp>
        <p:nvSpPr>
          <p:cNvPr id="8" name="7 - Θέση υποσέλιδου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l-G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3" name="2 - Θέση υποσέλιδου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3 - Θέση αριθμού διαφάνειας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Περιεχόμενο με λεζάντα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- Ευθεία γραμμή σύνδεσης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1 - Τίτλος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3" name="2 - Θέση κειμένου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l-GR" smtClean="0"/>
              <a:t>Kλικ για επεξεργασία των στυλ του υποδείγματος</a:t>
            </a:r>
          </a:p>
        </p:txBody>
      </p:sp>
      <p:sp>
        <p:nvSpPr>
          <p:cNvPr id="8" name="7 - Ευθεία γραμμή σύνδεσης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8 - Ευθεία γραμμή σύνδεσης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10 - Ευθεία γραμμή σύνδεσης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- Ορθογώνιο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12 - Ευθεία γραμμή σύνδεσης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13 - Έλλειψη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17 - Θέση περιεχομένου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l-GR" smtClean="0"/>
              <a:t>Kλικ για επεξεργασία των στυλ του υποδείγματος</a:t>
            </a:r>
          </a:p>
          <a:p>
            <a:pPr lvl="1" eaLnBrk="1" latinLnBrk="0" hangingPunct="1"/>
            <a:r>
              <a:rPr lang="el-GR" smtClean="0"/>
              <a:t>Δεύτερου επιπέδου</a:t>
            </a:r>
          </a:p>
          <a:p>
            <a:pPr lvl="2" eaLnBrk="1" latinLnBrk="0" hangingPunct="1"/>
            <a:r>
              <a:rPr lang="el-GR" smtClean="0"/>
              <a:t>Τρίτου επιπέδου</a:t>
            </a:r>
          </a:p>
          <a:p>
            <a:pPr lvl="3" eaLnBrk="1" latinLnBrk="0" hangingPunct="1"/>
            <a:r>
              <a:rPr lang="el-GR" smtClean="0"/>
              <a:t>Τέταρτου επιπέδου</a:t>
            </a:r>
          </a:p>
          <a:p>
            <a:pPr lvl="4" eaLnBrk="1" latinLnBrk="0" hangingPunct="1"/>
            <a:r>
              <a:rPr lang="el-GR" smtClean="0"/>
              <a:t>Πέμπτου επιπέδου</a:t>
            </a:r>
            <a:endParaRPr kumimoji="0" lang="en-US"/>
          </a:p>
        </p:txBody>
      </p:sp>
      <p:sp>
        <p:nvSpPr>
          <p:cNvPr id="21" name="20 - Θέση ημερομηνίας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22" name="21 - Θέση αριθμού διαφάνειας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  <p:sp>
        <p:nvSpPr>
          <p:cNvPr id="23" name="22 - Θέση υποσέλιδου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l-G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- Ευθεία γραμμή σύνδεσης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12 - Έλλειψη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1 - Τίτλος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3" name="2 - Θέση εικόνας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l-GR" smtClean="0"/>
              <a:t>Κάντε κλικ στο εικονίδιο για να προσθέσετε μια εικόνα</a:t>
            </a:r>
            <a:endParaRPr kumimoji="0" lang="en-US" dirty="0"/>
          </a:p>
        </p:txBody>
      </p:sp>
      <p:sp>
        <p:nvSpPr>
          <p:cNvPr id="4" name="3 - Θέση κειμένου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l-GR" smtClean="0"/>
              <a:t>Kλικ για επεξεργασία των στυλ του υποδείγματος</a:t>
            </a:r>
          </a:p>
        </p:txBody>
      </p:sp>
      <p:sp>
        <p:nvSpPr>
          <p:cNvPr id="10" name="9 - Ευθεία γραμμή σύνδεσης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10 - Ορθογώνιο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11 - Ευθεία γραμμή σύνδεσης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18 - Ευθεία γραμμή σύνδεσης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19 - Ευθεία γραμμή σύνδεσης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16 - Θέση ημερομηνίας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18" name="17 - Θέση αριθμού διαφάνειας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  <p:sp>
        <p:nvSpPr>
          <p:cNvPr id="21" name="20 - Θέση υποσέλιδου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l-G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15 - Ευθεία γραμμή σύνδεσης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21 - Θέση τίτλου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l-GR" smtClean="0"/>
              <a:t>Kλικ για επεξεργασία του τίτλου</a:t>
            </a:r>
            <a:endParaRPr kumimoji="0" lang="en-US"/>
          </a:p>
        </p:txBody>
      </p:sp>
      <p:sp>
        <p:nvSpPr>
          <p:cNvPr id="13" name="12 - Θέση κειμένου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l-GR" smtClean="0"/>
              <a:t>Kλικ για επεξεργασία των στυλ του υποδείγματος</a:t>
            </a:r>
          </a:p>
          <a:p>
            <a:pPr lvl="1" eaLnBrk="1" latinLnBrk="0" hangingPunct="1"/>
            <a:r>
              <a:rPr kumimoji="0" lang="el-GR" smtClean="0"/>
              <a:t>Δεύτερου επιπέδου</a:t>
            </a:r>
          </a:p>
          <a:p>
            <a:pPr lvl="2" eaLnBrk="1" latinLnBrk="0" hangingPunct="1"/>
            <a:r>
              <a:rPr kumimoji="0" lang="el-GR" smtClean="0"/>
              <a:t>Τρίτου επιπέδου</a:t>
            </a:r>
          </a:p>
          <a:p>
            <a:pPr lvl="3" eaLnBrk="1" latinLnBrk="0" hangingPunct="1"/>
            <a:r>
              <a:rPr kumimoji="0" lang="el-GR" smtClean="0"/>
              <a:t>Τέταρτου επιπέδου</a:t>
            </a:r>
          </a:p>
          <a:p>
            <a:pPr lvl="4" eaLnBrk="1" latinLnBrk="0" hangingPunct="1"/>
            <a:r>
              <a:rPr kumimoji="0" lang="el-GR" smtClean="0"/>
              <a:t>Πέμπτου επιπέδου</a:t>
            </a:r>
            <a:endParaRPr kumimoji="0" lang="en-US"/>
          </a:p>
        </p:txBody>
      </p:sp>
      <p:sp>
        <p:nvSpPr>
          <p:cNvPr id="14" name="13 - Θέση ημερομηνίας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71FE3AFA-9DB1-4057-A882-9B81FA717E21}" type="datetimeFigureOut">
              <a:rPr lang="el-GR" smtClean="0"/>
              <a:pPr/>
              <a:t>7/8/2020</a:t>
            </a:fld>
            <a:endParaRPr lang="el-GR"/>
          </a:p>
        </p:txBody>
      </p:sp>
      <p:sp>
        <p:nvSpPr>
          <p:cNvPr id="3" name="2 - Θέση υποσέλιδου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l-GR"/>
          </a:p>
        </p:txBody>
      </p:sp>
      <p:sp>
        <p:nvSpPr>
          <p:cNvPr id="7" name="6 - Ευθεία γραμμή σύνδεσης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8 - Ευθεία γραμμή σύνδεσης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9 - Ορθογώνιο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10 - Ευθεία γραμμή σύνδεσης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11 - Έλλειψη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22 - Θέση αριθμού διαφάνειας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C503E38-8CC7-44F7-8F51-DF1A1EFABFB6}" type="slidenum">
              <a:rPr lang="el-GR" smtClean="0"/>
              <a:pPr/>
              <a:t>‹#›</a:t>
            </a:fld>
            <a:endParaRPr 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clinicaltrials.gov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ndrona-xm/Internet-Applications.gi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ctrTitle"/>
          </p:nvPr>
        </p:nvSpPr>
        <p:spPr>
          <a:xfrm>
            <a:off x="2209800" y="1676400"/>
            <a:ext cx="6172200" cy="1894362"/>
          </a:xfrm>
        </p:spPr>
        <p:txBody>
          <a:bodyPr/>
          <a:lstStyle/>
          <a:p>
            <a:r>
              <a:rPr lang="en-US" dirty="0" err="1" smtClean="0"/>
              <a:t>Appathon@NTUA</a:t>
            </a:r>
            <a:r>
              <a:rPr lang="en-US" dirty="0" smtClean="0"/>
              <a:t> 2020	</a:t>
            </a:r>
            <a:endParaRPr lang="el-GR" dirty="0"/>
          </a:p>
        </p:txBody>
      </p:sp>
      <p:sp>
        <p:nvSpPr>
          <p:cNvPr id="3" name="2 - Υπότιτλος"/>
          <p:cNvSpPr>
            <a:spLocks noGrp="1"/>
          </p:cNvSpPr>
          <p:nvPr>
            <p:ph type="subTitle" idx="1"/>
          </p:nvPr>
        </p:nvSpPr>
        <p:spPr>
          <a:xfrm>
            <a:off x="2286000" y="3733800"/>
            <a:ext cx="6172200" cy="1371600"/>
          </a:xfrm>
        </p:spPr>
        <p:txBody>
          <a:bodyPr/>
          <a:lstStyle/>
          <a:p>
            <a:r>
              <a:rPr lang="el-GR" dirty="0" smtClean="0"/>
              <a:t>Διαδίκτυο και Εφαρμογές </a:t>
            </a:r>
          </a:p>
          <a:p>
            <a:r>
              <a:rPr lang="el-GR" dirty="0" smtClean="0"/>
              <a:t>Παρουσίαση </a:t>
            </a:r>
            <a:r>
              <a:rPr lang="en-US" dirty="0" smtClean="0"/>
              <a:t>Project </a:t>
            </a:r>
            <a:endParaRPr lang="el-GR" dirty="0"/>
          </a:p>
        </p:txBody>
      </p:sp>
      <p:sp>
        <p:nvSpPr>
          <p:cNvPr id="4" name="3 - TextBox"/>
          <p:cNvSpPr txBox="1"/>
          <p:nvPr/>
        </p:nvSpPr>
        <p:spPr>
          <a:xfrm>
            <a:off x="4495800" y="5410200"/>
            <a:ext cx="4191000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l-GR" dirty="0" err="1" smtClean="0"/>
              <a:t>Ανδρωνά</a:t>
            </a:r>
            <a:r>
              <a:rPr lang="el-GR" dirty="0" smtClean="0"/>
              <a:t> Χριστίνα – Μαρία</a:t>
            </a:r>
          </a:p>
          <a:p>
            <a:r>
              <a:rPr lang="el-GR" dirty="0" smtClean="0"/>
              <a:t>Α.Μ. 03116099 </a:t>
            </a:r>
            <a:endParaRPr lang="en-US" dirty="0" smtClean="0"/>
          </a:p>
          <a:p>
            <a:r>
              <a:rPr lang="en-US" dirty="0" smtClean="0"/>
              <a:t>androna.xm@gmail.com</a:t>
            </a:r>
            <a:endParaRPr lang="el-G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ΑΡΧΙΤΕΚΤΟΝΙΚΗ</a:t>
            </a:r>
            <a:endParaRPr lang="el-GR" dirty="0"/>
          </a:p>
        </p:txBody>
      </p:sp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l-GR" u="sng" dirty="0" smtClean="0"/>
              <a:t>Βάση δεδομένων</a:t>
            </a:r>
            <a:endParaRPr lang="en-US" u="sng" dirty="0" smtClean="0"/>
          </a:p>
          <a:p>
            <a:pPr>
              <a:buNone/>
            </a:pPr>
            <a:endParaRPr lang="el-GR" dirty="0" smtClean="0"/>
          </a:p>
          <a:p>
            <a:pPr>
              <a:buNone/>
            </a:pPr>
            <a:r>
              <a:rPr lang="el-GR" dirty="0" smtClean="0"/>
              <a:t>	Τα δεδομένα της βάσης δεδομένων είναι όλες οι διαθέσιμες κλινικές δοκιμές (XML αρχεία) από το </a:t>
            </a:r>
            <a:r>
              <a:rPr lang="el-GR" dirty="0" smtClean="0">
                <a:hlinkClick r:id="rId2"/>
              </a:rPr>
              <a:t>https://clinicaltrials.gov/</a:t>
            </a:r>
            <a:endParaRPr lang="el-GR" dirty="0" smtClean="0"/>
          </a:p>
          <a:p>
            <a:pPr>
              <a:buNone/>
            </a:pPr>
            <a:r>
              <a:rPr lang="en-US" dirty="0" smtClean="0"/>
              <a:t>	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l-GR" dirty="0" smtClean="0"/>
              <a:t>Τα δεδομένα από τα XML αρχεία αποθηκεύτηκαν σε βάση δεδομένων </a:t>
            </a:r>
            <a:r>
              <a:rPr lang="el-GR" b="1" dirty="0" err="1" smtClean="0"/>
              <a:t>MongoDB</a:t>
            </a:r>
            <a:r>
              <a:rPr lang="el-GR" dirty="0" smtClean="0"/>
              <a:t> , αφού πρώτα μετατράπηκαν σε </a:t>
            </a:r>
            <a:r>
              <a:rPr lang="el-GR" dirty="0" err="1" smtClean="0"/>
              <a:t>json</a:t>
            </a:r>
            <a:r>
              <a:rPr lang="el-GR" dirty="0" smtClean="0"/>
              <a:t> αρχεία , με πρόγραμμα που αναπτύχθηκε σε </a:t>
            </a:r>
            <a:r>
              <a:rPr lang="el-GR" dirty="0" err="1" smtClean="0"/>
              <a:t>python</a:t>
            </a:r>
            <a:r>
              <a:rPr lang="el-GR" dirty="0" smtClean="0"/>
              <a:t>.</a:t>
            </a:r>
            <a:endParaRPr lang="el-G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304800"/>
            <a:ext cx="7467600" cy="6169152"/>
          </a:xfrm>
        </p:spPr>
        <p:txBody>
          <a:bodyPr/>
          <a:lstStyle/>
          <a:p>
            <a:r>
              <a:rPr lang="el-GR" dirty="0" smtClean="0"/>
              <a:t>Περιβάλλον της </a:t>
            </a:r>
            <a:r>
              <a:rPr lang="en-US" dirty="0" err="1" smtClean="0"/>
              <a:t>MongoDb</a:t>
            </a:r>
            <a:endParaRPr lang="el-GR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r>
              <a:rPr lang="el-GR" dirty="0" smtClean="0"/>
              <a:t>	</a:t>
            </a:r>
            <a:r>
              <a:rPr lang="el-GR" sz="1800" dirty="0" smtClean="0"/>
              <a:t>Σύνδεση </a:t>
            </a:r>
            <a:r>
              <a:rPr lang="el-GR" sz="1800" dirty="0" smtClean="0"/>
              <a:t>με </a:t>
            </a:r>
            <a:r>
              <a:rPr lang="en-US" sz="1800" i="1" u="sng" dirty="0" smtClean="0"/>
              <a:t>mongodb://localhost:27017</a:t>
            </a:r>
            <a:r>
              <a:rPr lang="en-US" sz="1800" i="1" u="sng" dirty="0" smtClean="0"/>
              <a:t>/</a:t>
            </a:r>
            <a:endParaRPr lang="en-US" sz="1800" dirty="0" smtClean="0"/>
          </a:p>
          <a:p>
            <a:r>
              <a:rPr lang="el-GR" dirty="0" smtClean="0"/>
              <a:t>Βάση δεδομένων με όνομα </a:t>
            </a:r>
            <a:r>
              <a:rPr lang="en-US" dirty="0" err="1" smtClean="0"/>
              <a:t>ClinicalTrials_db</a:t>
            </a:r>
            <a:endParaRPr lang="el-GR" dirty="0" smtClean="0"/>
          </a:p>
          <a:p>
            <a:endParaRPr lang="en-US" dirty="0" smtClean="0"/>
          </a:p>
          <a:p>
            <a:pPr>
              <a:buNone/>
            </a:pPr>
            <a:r>
              <a:rPr lang="el-GR" dirty="0" smtClean="0"/>
              <a:t>	</a:t>
            </a:r>
            <a:endParaRPr lang="el-GR" i="1" u="sng" dirty="0" smtClean="0"/>
          </a:p>
        </p:txBody>
      </p:sp>
      <p:pic>
        <p:nvPicPr>
          <p:cNvPr id="4" name="3 - Εικόνα" descr="mongo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38200"/>
            <a:ext cx="7086600" cy="17526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6" name="5 - Εικόνα" descr="mongo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581400"/>
            <a:ext cx="7086600" cy="291537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7467600" cy="6016752"/>
          </a:xfrm>
        </p:spPr>
        <p:txBody>
          <a:bodyPr/>
          <a:lstStyle/>
          <a:p>
            <a:pPr>
              <a:buNone/>
            </a:pPr>
            <a:endParaRPr lang="en-US" sz="100" dirty="0" smtClean="0"/>
          </a:p>
          <a:p>
            <a:r>
              <a:rPr lang="el-GR" dirty="0" smtClean="0"/>
              <a:t>Με </a:t>
            </a:r>
            <a:r>
              <a:rPr lang="en-US" dirty="0" smtClean="0"/>
              <a:t>collection </a:t>
            </a:r>
            <a:r>
              <a:rPr lang="en-US" dirty="0" err="1" smtClean="0"/>
              <a:t>ClinicalTrialData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l-GR" dirty="0" smtClean="0"/>
              <a:t>Δεδομένα </a:t>
            </a:r>
          </a:p>
          <a:p>
            <a:pPr>
              <a:buNone/>
            </a:pPr>
            <a:r>
              <a:rPr lang="el-GR" dirty="0" smtClean="0"/>
              <a:t>	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l-GR" dirty="0"/>
          </a:p>
        </p:txBody>
      </p:sp>
      <p:pic>
        <p:nvPicPr>
          <p:cNvPr id="5" name="4 - Εικόνα" descr="mongo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66800"/>
            <a:ext cx="7086600" cy="1905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6" name="5 - Εικόνα" descr="mongo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3657600"/>
            <a:ext cx="7086600" cy="27432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304800"/>
            <a:ext cx="7467600" cy="6169152"/>
          </a:xfrm>
        </p:spPr>
        <p:txBody>
          <a:bodyPr>
            <a:normAutofit lnSpcReduction="10000"/>
          </a:bodyPr>
          <a:lstStyle/>
          <a:p>
            <a:r>
              <a:rPr lang="en-US" u="sng" dirty="0" smtClean="0"/>
              <a:t>Backend</a:t>
            </a:r>
          </a:p>
          <a:p>
            <a:pPr>
              <a:buNone/>
            </a:pPr>
            <a:endParaRPr lang="el-GR" sz="500" dirty="0" smtClean="0"/>
          </a:p>
          <a:p>
            <a:pPr>
              <a:buNone/>
            </a:pPr>
            <a:r>
              <a:rPr lang="el-GR" dirty="0" smtClean="0"/>
              <a:t>	</a:t>
            </a:r>
            <a:r>
              <a:rPr lang="el-GR" dirty="0" smtClean="0"/>
              <a:t>Το </a:t>
            </a:r>
            <a:r>
              <a:rPr lang="el-GR" dirty="0" err="1" smtClean="0"/>
              <a:t>backend</a:t>
            </a:r>
            <a:r>
              <a:rPr lang="el-GR" dirty="0" smtClean="0"/>
              <a:t> υλοποιήθηκε με </a:t>
            </a:r>
            <a:r>
              <a:rPr lang="el-GR" b="1" dirty="0" err="1" smtClean="0"/>
              <a:t>node.js</a:t>
            </a:r>
            <a:r>
              <a:rPr lang="el-GR" dirty="0" smtClean="0"/>
              <a:t>.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	</a:t>
            </a:r>
            <a:endParaRPr lang="el-GR" dirty="0" smtClean="0"/>
          </a:p>
          <a:p>
            <a:pPr>
              <a:buNone/>
            </a:pPr>
            <a:r>
              <a:rPr lang="el-GR" dirty="0" smtClean="0"/>
              <a:t>	</a:t>
            </a:r>
            <a:r>
              <a:rPr lang="el-GR" dirty="0" smtClean="0"/>
              <a:t>Για να επικοινωνήσουμε με τη </a:t>
            </a:r>
            <a:r>
              <a:rPr lang="en-US" dirty="0" err="1" smtClean="0"/>
              <a:t>MongoDb</a:t>
            </a:r>
            <a:r>
              <a:rPr lang="en-US" dirty="0" smtClean="0"/>
              <a:t> </a:t>
            </a:r>
            <a:r>
              <a:rPr lang="el-GR" dirty="0" smtClean="0"/>
              <a:t>χρησιμοποιήθηκε </a:t>
            </a:r>
            <a:r>
              <a:rPr lang="en-US" b="1" dirty="0" smtClean="0"/>
              <a:t>mongoose</a:t>
            </a:r>
            <a:r>
              <a:rPr lang="en-US" dirty="0" smtClean="0"/>
              <a:t>, </a:t>
            </a:r>
            <a:r>
              <a:rPr lang="el-GR" dirty="0" smtClean="0"/>
              <a:t>μέσω της οποίας δημιουργούμε ένα «μοντέλο-</a:t>
            </a:r>
            <a:r>
              <a:rPr lang="el-GR" dirty="0" err="1" smtClean="0"/>
              <a:t>σχήμ</a:t>
            </a:r>
            <a:r>
              <a:rPr lang="el-GR" dirty="0" smtClean="0"/>
              <a:t>α» για να ανταλλάξουμε δεδομένα με τη βάση μας. </a:t>
            </a:r>
          </a:p>
          <a:p>
            <a:pPr>
              <a:buNone/>
            </a:pPr>
            <a:r>
              <a:rPr lang="el-GR" b="1" dirty="0" smtClean="0"/>
              <a:t>	</a:t>
            </a:r>
            <a:endParaRPr lang="el-GR" b="1" dirty="0" smtClean="0"/>
          </a:p>
          <a:p>
            <a:pPr>
              <a:buNone/>
            </a:pPr>
            <a:r>
              <a:rPr lang="el-GR" b="1" dirty="0" smtClean="0"/>
              <a:t>	</a:t>
            </a:r>
            <a:r>
              <a:rPr lang="el-GR" dirty="0" smtClean="0"/>
              <a:t>Για το </a:t>
            </a:r>
            <a:r>
              <a:rPr lang="el-GR" dirty="0" smtClean="0"/>
              <a:t>REST API χρησιμοποιήθηκε το </a:t>
            </a:r>
            <a:r>
              <a:rPr lang="el-GR" dirty="0" err="1" smtClean="0"/>
              <a:t>web</a:t>
            </a:r>
            <a:r>
              <a:rPr lang="el-GR" dirty="0" smtClean="0"/>
              <a:t> </a:t>
            </a:r>
            <a:r>
              <a:rPr lang="el-GR" dirty="0" err="1" smtClean="0"/>
              <a:t>framework</a:t>
            </a:r>
            <a:r>
              <a:rPr lang="el-GR" dirty="0" smtClean="0"/>
              <a:t> της </a:t>
            </a:r>
            <a:r>
              <a:rPr lang="el-GR" dirty="0" err="1" smtClean="0"/>
              <a:t>Node</a:t>
            </a:r>
            <a:r>
              <a:rPr lang="el-GR" dirty="0" smtClean="0"/>
              <a:t>, </a:t>
            </a:r>
            <a:r>
              <a:rPr lang="el-GR" b="1" dirty="0" smtClean="0"/>
              <a:t>"Express"</a:t>
            </a:r>
            <a:r>
              <a:rPr lang="el-GR" dirty="0" smtClean="0"/>
              <a:t> </a:t>
            </a:r>
            <a:r>
              <a:rPr lang="el-GR" dirty="0" smtClean="0"/>
              <a:t>.</a:t>
            </a:r>
          </a:p>
          <a:p>
            <a:pPr>
              <a:buNone/>
            </a:pPr>
            <a:r>
              <a:rPr lang="el-GR" dirty="0" smtClean="0"/>
              <a:t>	</a:t>
            </a:r>
            <a:endParaRPr lang="el-GR" dirty="0" smtClean="0"/>
          </a:p>
          <a:p>
            <a:pPr>
              <a:buNone/>
            </a:pPr>
            <a:r>
              <a:rPr lang="el-GR" dirty="0" smtClean="0"/>
              <a:t>	</a:t>
            </a:r>
            <a:r>
              <a:rPr lang="el-GR" dirty="0" smtClean="0"/>
              <a:t>H </a:t>
            </a:r>
            <a:r>
              <a:rPr lang="el-GR" dirty="0" smtClean="0"/>
              <a:t>δοκιμή της λειτουργικότητας του API έγινε με την εφαρμογή </a:t>
            </a:r>
            <a:r>
              <a:rPr lang="el-GR" b="1" dirty="0" err="1" smtClean="0"/>
              <a:t>Postman</a:t>
            </a:r>
            <a:r>
              <a:rPr lang="el-GR" dirty="0" smtClean="0"/>
              <a:t> , με την αποστολή </a:t>
            </a:r>
            <a:r>
              <a:rPr lang="el-GR" dirty="0" err="1" smtClean="0"/>
              <a:t>hhtp</a:t>
            </a:r>
            <a:r>
              <a:rPr lang="el-GR" dirty="0" smtClean="0"/>
              <a:t> </a:t>
            </a:r>
            <a:r>
              <a:rPr lang="el-GR" dirty="0" err="1" smtClean="0"/>
              <a:t>requests</a:t>
            </a:r>
            <a:r>
              <a:rPr lang="el-GR" dirty="0" smtClean="0"/>
              <a:t> στον </a:t>
            </a:r>
            <a:r>
              <a:rPr lang="el-GR" dirty="0" err="1" smtClean="0"/>
              <a:t>server</a:t>
            </a:r>
            <a:r>
              <a:rPr lang="el-GR" dirty="0" smtClean="0"/>
              <a:t>.</a:t>
            </a:r>
            <a:endParaRPr lang="en-US" b="1" dirty="0" smtClean="0"/>
          </a:p>
          <a:p>
            <a:pPr>
              <a:buNone/>
            </a:pPr>
            <a:r>
              <a:rPr lang="en-US" dirty="0" smtClean="0"/>
              <a:t>	</a:t>
            </a:r>
            <a:endParaRPr lang="el-GR" dirty="0"/>
          </a:p>
        </p:txBody>
      </p:sp>
      <p:pic>
        <p:nvPicPr>
          <p:cNvPr id="4" name="3 - Εικόνα" descr="nod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00" y="381000"/>
            <a:ext cx="1619372" cy="990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381000"/>
            <a:ext cx="7467600" cy="6092952"/>
          </a:xfrm>
        </p:spPr>
        <p:txBody>
          <a:bodyPr/>
          <a:lstStyle/>
          <a:p>
            <a:r>
              <a:rPr lang="en-US" u="sng" dirty="0" err="1" smtClean="0"/>
              <a:t>Frondend</a:t>
            </a:r>
            <a:endParaRPr lang="en-US" u="sng" dirty="0" smtClean="0"/>
          </a:p>
          <a:p>
            <a:endParaRPr lang="en-US" sz="1200" dirty="0" smtClean="0"/>
          </a:p>
          <a:p>
            <a:pPr>
              <a:buNone/>
            </a:pPr>
            <a:r>
              <a:rPr lang="en-US" dirty="0" smtClean="0"/>
              <a:t>	</a:t>
            </a:r>
            <a:r>
              <a:rPr lang="el-GR" dirty="0" smtClean="0"/>
              <a:t>Για την ανάπτυξη του </a:t>
            </a:r>
            <a:r>
              <a:rPr lang="en-US" dirty="0" smtClean="0"/>
              <a:t>frontend </a:t>
            </a:r>
            <a:r>
              <a:rPr lang="el-GR" dirty="0" smtClean="0"/>
              <a:t> χρησιμοποιήθηκε</a:t>
            </a:r>
            <a:r>
              <a:rPr lang="en-US" dirty="0" smtClean="0"/>
              <a:t> </a:t>
            </a:r>
            <a:r>
              <a:rPr lang="el-GR" dirty="0" smtClean="0"/>
              <a:t>η βιβλιοθήκη </a:t>
            </a:r>
            <a:r>
              <a:rPr lang="en-US" b="1" dirty="0" smtClean="0"/>
              <a:t>React</a:t>
            </a:r>
            <a:r>
              <a:rPr lang="en-US" dirty="0" smtClean="0"/>
              <a:t> </a:t>
            </a:r>
            <a:r>
              <a:rPr lang="el-GR" dirty="0" smtClean="0"/>
              <a:t>της </a:t>
            </a:r>
            <a:r>
              <a:rPr lang="en-US" b="1" dirty="0" err="1" smtClean="0"/>
              <a:t>javascript</a:t>
            </a:r>
            <a:r>
              <a:rPr lang="en-US" dirty="0" smtClean="0"/>
              <a:t>.</a:t>
            </a:r>
          </a:p>
          <a:p>
            <a:pPr>
              <a:buNone/>
            </a:pPr>
            <a:r>
              <a:rPr lang="en-US" dirty="0" smtClean="0"/>
              <a:t>	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</a:t>
            </a:r>
            <a:r>
              <a:rPr lang="el-GR" dirty="0" smtClean="0"/>
              <a:t>Για να είναι η εφαρμογή φιλική προς το χρήστη χρησιμοποιήθηκε και </a:t>
            </a:r>
            <a:r>
              <a:rPr lang="en-US" b="1" dirty="0" smtClean="0"/>
              <a:t>CSS</a:t>
            </a:r>
            <a:r>
              <a:rPr lang="en-US" dirty="0" smtClean="0"/>
              <a:t>.</a:t>
            </a:r>
            <a:r>
              <a:rPr lang="en-US" dirty="0" smtClean="0"/>
              <a:t>	</a:t>
            </a:r>
            <a:endParaRPr lang="el-GR" dirty="0" smtClean="0"/>
          </a:p>
          <a:p>
            <a:pPr>
              <a:buNone/>
            </a:pPr>
            <a:endParaRPr lang="el-GR" dirty="0"/>
          </a:p>
        </p:txBody>
      </p:sp>
      <p:pic>
        <p:nvPicPr>
          <p:cNvPr id="4" name="3 - Εικόνα" descr="reactjs-logo-sticker (1)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600200"/>
            <a:ext cx="1828800" cy="1828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>
          <a:xfrm>
            <a:off x="457200" y="381000"/>
            <a:ext cx="7467600" cy="838200"/>
          </a:xfrm>
        </p:spPr>
        <p:txBody>
          <a:bodyPr/>
          <a:lstStyle/>
          <a:p>
            <a:r>
              <a:rPr lang="el-GR" dirty="0" smtClean="0"/>
              <a:t>ΟΔΗΓΙΕΣ ΕΓΚΑΤΑΣΤΑΣΗΣ</a:t>
            </a:r>
            <a:r>
              <a:rPr lang="en-US" dirty="0" smtClean="0"/>
              <a:t> </a:t>
            </a:r>
            <a:endParaRPr lang="el-GR" dirty="0"/>
          </a:p>
        </p:txBody>
      </p:sp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1447800"/>
            <a:ext cx="7467600" cy="502615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C</a:t>
            </a:r>
            <a:r>
              <a:rPr lang="el-GR" dirty="0" err="1" smtClean="0"/>
              <a:t>lone</a:t>
            </a:r>
            <a:r>
              <a:rPr lang="el-GR" dirty="0" smtClean="0"/>
              <a:t> </a:t>
            </a:r>
            <a:r>
              <a:rPr lang="el-GR" dirty="0" smtClean="0"/>
              <a:t>το </a:t>
            </a:r>
            <a:r>
              <a:rPr lang="el-GR" dirty="0" err="1" smtClean="0"/>
              <a:t>project</a:t>
            </a:r>
            <a:r>
              <a:rPr lang="el-GR" dirty="0" smtClean="0"/>
              <a:t> στον υπολογιστή </a:t>
            </a:r>
            <a:r>
              <a:rPr lang="el-GR" dirty="0" smtClean="0"/>
              <a:t>μας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r>
              <a:rPr lang="el-GR" dirty="0" smtClean="0"/>
              <a:t>Εισαγωγή Δεδομένων στη βάση </a:t>
            </a:r>
          </a:p>
          <a:p>
            <a:pPr lvl="1">
              <a:buFont typeface="Arial" pitchFamily="34" charset="0"/>
              <a:buChar char="•"/>
            </a:pPr>
            <a:r>
              <a:rPr lang="el-GR" dirty="0" smtClean="0"/>
              <a:t>Λήψη αρχείων </a:t>
            </a:r>
            <a:r>
              <a:rPr lang="en-US" dirty="0" smtClean="0"/>
              <a:t>XML</a:t>
            </a:r>
            <a:r>
              <a:rPr lang="el-GR" dirty="0" smtClean="0"/>
              <a:t> με δεδομένα</a:t>
            </a:r>
          </a:p>
          <a:p>
            <a:pPr lvl="1">
              <a:buFont typeface="Arial" pitchFamily="34" charset="0"/>
              <a:buChar char="•"/>
            </a:pPr>
            <a:r>
              <a:rPr lang="el-GR" dirty="0" smtClean="0"/>
              <a:t>Μετατροπή σε </a:t>
            </a:r>
            <a:r>
              <a:rPr lang="en-US" dirty="0" err="1" smtClean="0"/>
              <a:t>json</a:t>
            </a:r>
            <a:r>
              <a:rPr lang="en-US" dirty="0" smtClean="0"/>
              <a:t> </a:t>
            </a:r>
            <a:r>
              <a:rPr lang="el-GR" dirty="0" smtClean="0"/>
              <a:t>αρχεία και εισαγωγή σε νέα βάση με τη βοήθεια </a:t>
            </a:r>
            <a:r>
              <a:rPr lang="en-US" dirty="0" smtClean="0"/>
              <a:t>python</a:t>
            </a:r>
            <a:r>
              <a:rPr lang="el-GR" dirty="0" smtClean="0"/>
              <a:t> κώδικα </a:t>
            </a:r>
          </a:p>
          <a:p>
            <a:endParaRPr lang="en-US" dirty="0" smtClean="0"/>
          </a:p>
          <a:p>
            <a:r>
              <a:rPr lang="el-GR" dirty="0" smtClean="0"/>
              <a:t>Εγκατάσταση </a:t>
            </a:r>
            <a:r>
              <a:rPr lang="en-US" dirty="0" smtClean="0"/>
              <a:t>node.js </a:t>
            </a:r>
            <a:r>
              <a:rPr lang="el-GR" dirty="0" smtClean="0"/>
              <a:t>και </a:t>
            </a:r>
            <a:r>
              <a:rPr lang="en-US" dirty="0" err="1" smtClean="0"/>
              <a:t>npm</a:t>
            </a:r>
            <a:r>
              <a:rPr lang="el-GR" dirty="0" smtClean="0"/>
              <a:t> στον υπολογιστή μας </a:t>
            </a:r>
            <a:endParaRPr lang="en-US" dirty="0" smtClean="0"/>
          </a:p>
          <a:p>
            <a:pPr>
              <a:buNone/>
            </a:pPr>
            <a:endParaRPr lang="el-GR" dirty="0" smtClean="0"/>
          </a:p>
          <a:p>
            <a:r>
              <a:rPr lang="el-GR" dirty="0" smtClean="0"/>
              <a:t>Το </a:t>
            </a:r>
            <a:r>
              <a:rPr lang="en-US" dirty="0" smtClean="0"/>
              <a:t>backend </a:t>
            </a:r>
            <a:r>
              <a:rPr lang="el-GR" dirty="0" smtClean="0"/>
              <a:t> βρίσκεται στο φάκελο </a:t>
            </a:r>
            <a:r>
              <a:rPr lang="en-US" dirty="0" smtClean="0"/>
              <a:t>Internet-Applications/</a:t>
            </a:r>
            <a:r>
              <a:rPr lang="en-US" dirty="0" err="1" smtClean="0"/>
              <a:t>TrialsApi</a:t>
            </a:r>
            <a:r>
              <a:rPr lang="en-US" dirty="0" smtClean="0"/>
              <a:t> </a:t>
            </a:r>
            <a:r>
              <a:rPr lang="el-GR" dirty="0" smtClean="0"/>
              <a:t>του </a:t>
            </a:r>
            <a:r>
              <a:rPr lang="en-US" dirty="0" smtClean="0"/>
              <a:t>project </a:t>
            </a:r>
            <a:r>
              <a:rPr lang="el-GR" dirty="0" smtClean="0"/>
              <a:t>μας</a:t>
            </a:r>
            <a:endParaRPr lang="en-US" dirty="0" smtClean="0"/>
          </a:p>
          <a:p>
            <a:pPr marL="822960" lvl="1" indent="-457200">
              <a:buFont typeface="Arial" pitchFamily="34" charset="0"/>
              <a:buChar char="•"/>
            </a:pP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 smtClean="0"/>
              <a:t>i </a:t>
            </a:r>
            <a:endParaRPr lang="en-US" dirty="0" smtClean="0"/>
          </a:p>
          <a:p>
            <a:pPr marL="822960" lvl="1" indent="-457200">
              <a:buFont typeface="Arial" pitchFamily="34" charset="0"/>
              <a:buChar char="•"/>
            </a:pPr>
            <a:r>
              <a:rPr lang="en-US" dirty="0" err="1" smtClean="0"/>
              <a:t>npm</a:t>
            </a:r>
            <a:r>
              <a:rPr lang="en-US" dirty="0" smtClean="0"/>
              <a:t> </a:t>
            </a:r>
            <a:r>
              <a:rPr lang="en-US" dirty="0" smtClean="0"/>
              <a:t>run dev 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7467600" cy="6016752"/>
          </a:xfrm>
        </p:spPr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 smtClean="0"/>
              <a:t>frontend </a:t>
            </a:r>
            <a:r>
              <a:rPr lang="el-GR" dirty="0" smtClean="0"/>
              <a:t>βρίσκεται στο φάκελο </a:t>
            </a:r>
            <a:r>
              <a:rPr lang="en-US" dirty="0" smtClean="0"/>
              <a:t>Internet-Applications/frontend </a:t>
            </a:r>
            <a:r>
              <a:rPr lang="el-GR" dirty="0" smtClean="0"/>
              <a:t>του </a:t>
            </a:r>
            <a:r>
              <a:rPr lang="en-US" dirty="0" smtClean="0"/>
              <a:t>project </a:t>
            </a:r>
            <a:r>
              <a:rPr lang="el-GR" dirty="0" smtClean="0"/>
              <a:t>μας</a:t>
            </a:r>
            <a:endParaRPr lang="en-US" dirty="0" smtClean="0"/>
          </a:p>
          <a:p>
            <a:pPr lvl="1">
              <a:buFont typeface="Arial" pitchFamily="34" charset="0"/>
              <a:buChar char="•"/>
            </a:pPr>
            <a:r>
              <a:rPr lang="en-US" dirty="0" err="1" smtClean="0"/>
              <a:t>npm</a:t>
            </a:r>
            <a:r>
              <a:rPr lang="en-US" dirty="0" smtClean="0"/>
              <a:t> i </a:t>
            </a:r>
          </a:p>
          <a:p>
            <a:pPr lvl="1">
              <a:buFont typeface="Arial" pitchFamily="34" charset="0"/>
              <a:buChar char="•"/>
            </a:pPr>
            <a:r>
              <a:rPr lang="en-US" dirty="0" err="1" smtClean="0"/>
              <a:t>npm</a:t>
            </a:r>
            <a:r>
              <a:rPr lang="en-US" dirty="0" smtClean="0"/>
              <a:t> start</a:t>
            </a:r>
          </a:p>
          <a:p>
            <a:pPr marL="274320" lvl="1">
              <a:spcBef>
                <a:spcPts val="600"/>
              </a:spcBef>
              <a:buSzPct val="70000"/>
              <a:buNone/>
            </a:pPr>
            <a:endParaRPr lang="en-US" dirty="0" smtClean="0"/>
          </a:p>
          <a:p>
            <a:pPr marL="274320" lvl="1">
              <a:spcBef>
                <a:spcPts val="600"/>
              </a:spcBef>
              <a:buSzPct val="70000"/>
              <a:buNone/>
            </a:pPr>
            <a:r>
              <a:rPr lang="el-GR" dirty="0" smtClean="0"/>
              <a:t>Πιο αναλυτικές οδηγίες εγκατάστασης βρίσκονται στο</a:t>
            </a:r>
            <a:endParaRPr lang="en-US" dirty="0" smtClean="0"/>
          </a:p>
          <a:p>
            <a:pPr marL="274320" lvl="1">
              <a:spcBef>
                <a:spcPts val="600"/>
              </a:spcBef>
              <a:buSzPct val="70000"/>
              <a:buNone/>
            </a:pPr>
            <a:r>
              <a:rPr lang="en-US" dirty="0" smtClean="0">
                <a:hlinkClick r:id="rId2"/>
              </a:rPr>
              <a:t>ReadMe </a:t>
            </a:r>
            <a:r>
              <a:rPr lang="el-GR" dirty="0" smtClean="0"/>
              <a:t>αρχείο </a:t>
            </a:r>
            <a:r>
              <a:rPr lang="el-GR" dirty="0" smtClean="0"/>
              <a:t>του </a:t>
            </a:r>
            <a:r>
              <a:rPr lang="en-US" dirty="0" err="1" smtClean="0"/>
              <a:t>Github</a:t>
            </a:r>
            <a:r>
              <a:rPr lang="en-US" dirty="0" smtClean="0"/>
              <a:t> repository</a:t>
            </a:r>
            <a:r>
              <a:rPr lang="el-GR" dirty="0" smtClean="0"/>
              <a:t> του </a:t>
            </a:r>
            <a:r>
              <a:rPr lang="en-US" dirty="0" smtClean="0"/>
              <a:t>Project </a:t>
            </a:r>
            <a:endParaRPr lang="en-US" dirty="0" smtClean="0"/>
          </a:p>
          <a:p>
            <a:pPr marL="274320" lvl="1">
              <a:spcBef>
                <a:spcPts val="600"/>
              </a:spcBef>
              <a:buSzPct val="70000"/>
              <a:buNone/>
            </a:pPr>
            <a:endParaRPr lang="en-US" dirty="0" smtClean="0"/>
          </a:p>
          <a:p>
            <a:pPr marL="274320" lvl="1">
              <a:spcBef>
                <a:spcPts val="600"/>
              </a:spcBef>
              <a:buSzPct val="70000"/>
              <a:buNone/>
            </a:pPr>
            <a:r>
              <a:rPr lang="en-US" dirty="0" err="1" smtClean="0"/>
              <a:t>Github</a:t>
            </a:r>
            <a:r>
              <a:rPr lang="en-US" dirty="0" smtClean="0"/>
              <a:t> repository : </a:t>
            </a:r>
            <a:endParaRPr lang="en-US" dirty="0" smtClean="0"/>
          </a:p>
          <a:p>
            <a:pPr marL="274320" lvl="1">
              <a:spcBef>
                <a:spcPts val="600"/>
              </a:spcBef>
              <a:buSzPct val="70000"/>
              <a:buNone/>
            </a:pPr>
            <a:r>
              <a:rPr lang="en-US" u="sng" dirty="0" smtClean="0">
                <a:hlinkClick r:id="rId2"/>
              </a:rPr>
              <a:t>https</a:t>
            </a:r>
            <a:r>
              <a:rPr lang="en-US" u="sng" dirty="0" smtClean="0">
                <a:hlinkClick r:id="rId2"/>
              </a:rPr>
              <a:t>://github.com/androna-xm/Internet-Applications.git</a:t>
            </a:r>
            <a:endParaRPr lang="en-US" u="sng" dirty="0" smtClean="0"/>
          </a:p>
          <a:p>
            <a:pPr>
              <a:buNone/>
            </a:pPr>
            <a:endParaRPr lang="el-G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ΠΕΡΙΕΧΟΜΕΝΑ</a:t>
            </a:r>
            <a:endParaRPr lang="el-GR" dirty="0"/>
          </a:p>
        </p:txBody>
      </p:sp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l-GR" dirty="0" smtClean="0"/>
              <a:t>Παρουσίαση της εφαρμογής </a:t>
            </a:r>
          </a:p>
          <a:p>
            <a:r>
              <a:rPr lang="el-GR" dirty="0" smtClean="0"/>
              <a:t>Η αρχιτεκτονική</a:t>
            </a:r>
          </a:p>
          <a:p>
            <a:r>
              <a:rPr lang="el-GR" dirty="0" smtClean="0"/>
              <a:t>Οδηγίες Εγκατάστασης </a:t>
            </a:r>
            <a:endParaRPr lang="el-G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ΠΑΡΟΥΣΙΑΣΗ ΤΗΣ ΕΦΑΡΜΟΓΗΣ </a:t>
            </a:r>
            <a:endParaRPr lang="el-GR" dirty="0"/>
          </a:p>
        </p:txBody>
      </p:sp>
      <p:sp>
        <p:nvSpPr>
          <p:cNvPr id="5" name="4 - Θέση περιεχομένου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	</a:t>
            </a:r>
            <a:r>
              <a:rPr lang="el-GR" dirty="0" smtClean="0"/>
              <a:t>Μέσα από την εφαρμογή ο χρήστης μπορεί να αναζητήσει και να αντλήσει πληροφορίες ,μέσα από μια βάση δεδομένων με όλες τις κλινικές μελέτες .</a:t>
            </a:r>
            <a:endParaRPr lang="en-US" dirty="0" smtClean="0"/>
          </a:p>
          <a:p>
            <a:pPr>
              <a:buNone/>
            </a:pPr>
            <a:endParaRPr lang="el-GR" dirty="0" smtClean="0"/>
          </a:p>
        </p:txBody>
      </p:sp>
      <p:pic>
        <p:nvPicPr>
          <p:cNvPr id="6" name="5 - Εικόνα" descr="homepag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0" y="3276600"/>
            <a:ext cx="7010400" cy="3192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381000"/>
            <a:ext cx="7620000" cy="6324600"/>
          </a:xfrm>
        </p:spPr>
        <p:txBody>
          <a:bodyPr/>
          <a:lstStyle/>
          <a:p>
            <a:pPr>
              <a:buNone/>
            </a:pPr>
            <a:r>
              <a:rPr lang="el-GR" dirty="0" smtClean="0"/>
              <a:t>Συγκεκριμένα, μπορεί να βρει </a:t>
            </a:r>
            <a:r>
              <a:rPr lang="en-US" dirty="0" smtClean="0"/>
              <a:t>:</a:t>
            </a:r>
          </a:p>
          <a:p>
            <a:r>
              <a:rPr lang="el-GR" dirty="0" smtClean="0"/>
              <a:t>το πλήθος των ασθενών που συμμετέχουν σε κλινικές μελέτες για μια συγκεκριμένη ασθένεια και στη συγκεκριμένη χώρα που όρισε ο ίδιος μέσα από την </a:t>
            </a:r>
            <a:r>
              <a:rPr lang="el-GR" dirty="0" err="1" smtClean="0"/>
              <a:t>web</a:t>
            </a:r>
            <a:r>
              <a:rPr lang="el-GR" dirty="0" smtClean="0"/>
              <a:t> σελίδα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l-GR" dirty="0" smtClean="0"/>
              <a:t>καθώς και τον μέσο χρόνο που απαιτήθηκε για την στρατολόγηση αυτών</a:t>
            </a:r>
            <a:r>
              <a:rPr lang="en-US" dirty="0" smtClean="0"/>
              <a:t>(</a:t>
            </a:r>
            <a:r>
              <a:rPr lang="el-GR" dirty="0" smtClean="0"/>
              <a:t>το διάστημα μεταξύ της πρώτης υποβολής δεδομένων και του τελευταίου </a:t>
            </a:r>
            <a:r>
              <a:rPr lang="el-GR" dirty="0" err="1" smtClean="0"/>
              <a:t>update</a:t>
            </a:r>
            <a:r>
              <a:rPr lang="el-GR" dirty="0" smtClean="0"/>
              <a:t> της)</a:t>
            </a:r>
            <a:endParaRPr lang="en-US" dirty="0" smtClean="0"/>
          </a:p>
          <a:p>
            <a:endParaRPr lang="el-GR" dirty="0"/>
          </a:p>
        </p:txBody>
      </p:sp>
      <p:pic>
        <p:nvPicPr>
          <p:cNvPr id="7" name="6 - Εικόνα" descr="inpu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0" y="2514600"/>
            <a:ext cx="7162800" cy="247033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smtClean="0"/>
              <a:t>ΤΡΟΠΟΣ ΧΡΗΣΗΣ ΤΗΣ ΕΦΑΡΜΟΓΗΣ</a:t>
            </a:r>
            <a:endParaRPr lang="el-GR" dirty="0"/>
          </a:p>
        </p:txBody>
      </p:sp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502615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Homepage </a:t>
            </a:r>
            <a:endParaRPr lang="el-GR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</a:t>
            </a:r>
          </a:p>
          <a:p>
            <a:pPr>
              <a:buNone/>
            </a:pPr>
            <a:r>
              <a:rPr lang="en-US" dirty="0" smtClean="0"/>
              <a:t>	</a:t>
            </a:r>
            <a:br>
              <a:rPr lang="en-US" dirty="0" smtClean="0"/>
            </a:br>
            <a:r>
              <a:rPr lang="el-GR" dirty="0" smtClean="0"/>
              <a:t>Ο χρήστης από το </a:t>
            </a:r>
            <a:r>
              <a:rPr lang="en-US" dirty="0" smtClean="0"/>
              <a:t>homepage </a:t>
            </a:r>
            <a:r>
              <a:rPr lang="el-GR" dirty="0" smtClean="0"/>
              <a:t> μπορεί να μεταβεί στο </a:t>
            </a:r>
            <a:r>
              <a:rPr lang="en-US" dirty="0" smtClean="0"/>
              <a:t>search section </a:t>
            </a:r>
            <a:r>
              <a:rPr lang="el-GR" dirty="0" smtClean="0"/>
              <a:t> είτε με </a:t>
            </a:r>
            <a:r>
              <a:rPr lang="en-US" dirty="0" smtClean="0"/>
              <a:t>scroll down</a:t>
            </a:r>
            <a:r>
              <a:rPr lang="el-GR" dirty="0" smtClean="0"/>
              <a:t> είτε πατώντας το </a:t>
            </a:r>
            <a:r>
              <a:rPr lang="en-US" dirty="0" smtClean="0"/>
              <a:t>search tab </a:t>
            </a:r>
            <a:r>
              <a:rPr lang="el-GR" dirty="0" smtClean="0"/>
              <a:t> </a:t>
            </a:r>
            <a:r>
              <a:rPr lang="en-US" dirty="0" smtClean="0"/>
              <a:t> </a:t>
            </a:r>
            <a:r>
              <a:rPr lang="el-GR" dirty="0" smtClean="0"/>
              <a:t>  </a:t>
            </a:r>
            <a:endParaRPr lang="el-GR" dirty="0"/>
          </a:p>
        </p:txBody>
      </p:sp>
      <p:pic>
        <p:nvPicPr>
          <p:cNvPr id="4" name="3 - Εικόνα" descr="homepage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0" y="2209801"/>
            <a:ext cx="6947378" cy="304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304800"/>
            <a:ext cx="7467600" cy="6169152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Search 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l-GR" dirty="0" smtClean="0"/>
              <a:t>Ο χρήστης εισάγει την ασθένεια για την οποία θέλει να αναζητήσει κλινικές μελέτες και τη χώρα στην οποία έχουν γίνει αυτές. </a:t>
            </a:r>
            <a:endParaRPr lang="en-US" dirty="0" smtClean="0"/>
          </a:p>
          <a:p>
            <a:pPr>
              <a:buNone/>
            </a:pPr>
            <a:endParaRPr lang="el-GR" dirty="0"/>
          </a:p>
        </p:txBody>
      </p:sp>
      <p:pic>
        <p:nvPicPr>
          <p:cNvPr id="4" name="3 - Εικόνα" descr="inputdata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0" y="2743200"/>
            <a:ext cx="7086600" cy="284737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533400" y="533400"/>
            <a:ext cx="7467600" cy="6092952"/>
          </a:xfrm>
        </p:spPr>
        <p:txBody>
          <a:bodyPr/>
          <a:lstStyle/>
          <a:p>
            <a:pPr algn="ctr">
              <a:buNone/>
            </a:pPr>
            <a:r>
              <a:rPr lang="el-GR" dirty="0" smtClean="0"/>
              <a:t>	ΠΡΟΣΟΧΗ!</a:t>
            </a:r>
          </a:p>
          <a:p>
            <a:pPr>
              <a:buNone/>
            </a:pPr>
            <a:r>
              <a:rPr lang="el-GR" dirty="0" smtClean="0"/>
              <a:t>	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l-GR" dirty="0" smtClean="0"/>
              <a:t>Για να γίνει η αναζήτηση πρέπει να είναι </a:t>
            </a:r>
            <a:r>
              <a:rPr lang="en-US" dirty="0" smtClean="0"/>
              <a:t> </a:t>
            </a:r>
            <a:r>
              <a:rPr lang="el-GR" dirty="0" smtClean="0"/>
              <a:t>συμπληρωμένα και τα 2 πεδία (χώρα και ασθένεια)</a:t>
            </a:r>
            <a:r>
              <a:rPr lang="en-US" dirty="0" smtClean="0"/>
              <a:t>, </a:t>
            </a:r>
            <a:r>
              <a:rPr lang="el-GR" dirty="0" smtClean="0"/>
              <a:t>αλλιώς ο ιστότοπος πετάει μήνυμα λάθους.</a:t>
            </a:r>
            <a:r>
              <a:rPr lang="en-US" dirty="0" smtClean="0"/>
              <a:t>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l-GR" dirty="0" smtClean="0"/>
          </a:p>
          <a:p>
            <a:pPr>
              <a:buNone/>
            </a:pPr>
            <a:endParaRPr lang="el-GR" dirty="0" smtClean="0"/>
          </a:p>
          <a:p>
            <a:pPr>
              <a:buNone/>
            </a:pPr>
            <a:endParaRPr lang="el-GR" dirty="0"/>
          </a:p>
        </p:txBody>
      </p:sp>
      <p:pic>
        <p:nvPicPr>
          <p:cNvPr id="5" name="4 - Εικόνα" descr="erro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4400" y="3200400"/>
            <a:ext cx="6934200" cy="294986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533400"/>
            <a:ext cx="7467600" cy="5940552"/>
          </a:xfrm>
        </p:spPr>
        <p:txBody>
          <a:bodyPr/>
          <a:lstStyle/>
          <a:p>
            <a:r>
              <a:rPr lang="en-US" dirty="0" smtClean="0"/>
              <a:t>Results</a:t>
            </a:r>
            <a:endParaRPr lang="el-GR" dirty="0" smtClean="0"/>
          </a:p>
          <a:p>
            <a:pPr>
              <a:buNone/>
            </a:pPr>
            <a:r>
              <a:rPr lang="el-GR" dirty="0" smtClean="0"/>
              <a:t>	</a:t>
            </a:r>
          </a:p>
          <a:p>
            <a:pPr>
              <a:buNone/>
            </a:pPr>
            <a:r>
              <a:rPr lang="el-GR" dirty="0" smtClean="0"/>
              <a:t>	Η εμφάνιση των αποτελεσμάτων αναζήτησης , γίνεται στην ίδια σελίδα μετά το πάτημα του κουμπιού </a:t>
            </a:r>
            <a:r>
              <a:rPr lang="en-US" dirty="0" smtClean="0"/>
              <a:t>submit </a:t>
            </a:r>
            <a:r>
              <a:rPr lang="el-GR" dirty="0" smtClean="0"/>
              <a:t>της εισαγωγής δεδομένων.</a:t>
            </a:r>
          </a:p>
          <a:p>
            <a:pPr>
              <a:buNone/>
            </a:pPr>
            <a:r>
              <a:rPr lang="el-GR" dirty="0" smtClean="0"/>
              <a:t>	</a:t>
            </a:r>
          </a:p>
          <a:p>
            <a:pPr>
              <a:buNone/>
            </a:pPr>
            <a:endParaRPr lang="el-GR" dirty="0"/>
          </a:p>
        </p:txBody>
      </p:sp>
      <p:pic>
        <p:nvPicPr>
          <p:cNvPr id="4" name="3 - Εικόνα" descr="resul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19400"/>
            <a:ext cx="6858000" cy="321028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- Θέση περιεχομένου"/>
          <p:cNvSpPr>
            <a:spLocks noGrp="1"/>
          </p:cNvSpPr>
          <p:nvPr>
            <p:ph sz="quarter" idx="1"/>
          </p:nvPr>
        </p:nvSpPr>
        <p:spPr>
          <a:xfrm>
            <a:off x="457200" y="533400"/>
            <a:ext cx="7467600" cy="5940552"/>
          </a:xfrm>
        </p:spPr>
        <p:txBody>
          <a:bodyPr/>
          <a:lstStyle/>
          <a:p>
            <a:r>
              <a:rPr lang="en-US" dirty="0" smtClean="0"/>
              <a:t>total enrollment : </a:t>
            </a:r>
            <a:r>
              <a:rPr lang="el-GR" dirty="0" smtClean="0"/>
              <a:t>συνολικός αριθμός ασθενών που συμμετείχαν στις κλινικές μελέτες σε μία χώρα για την συγκεκριμένη ασθένεια</a:t>
            </a:r>
            <a:endParaRPr lang="en-US" dirty="0" smtClean="0"/>
          </a:p>
          <a:p>
            <a:endParaRPr lang="el-GR" dirty="0" smtClean="0"/>
          </a:p>
          <a:p>
            <a:r>
              <a:rPr lang="el-GR" dirty="0" smtClean="0"/>
              <a:t>Το χρονικό διάστημα στρατολόγησης ασθενών , εκφρασμένο σε χρόνια – μήνες – μέρες </a:t>
            </a:r>
          </a:p>
          <a:p>
            <a:endParaRPr lang="el-GR" dirty="0" smtClean="0"/>
          </a:p>
          <a:p>
            <a:endParaRPr lang="el-GR" dirty="0" smtClean="0"/>
          </a:p>
          <a:p>
            <a:pPr>
              <a:buNone/>
            </a:pPr>
            <a:r>
              <a:rPr lang="el-GR" dirty="0" smtClean="0"/>
              <a:t> </a:t>
            </a:r>
            <a:endParaRPr lang="el-GR" dirty="0"/>
          </a:p>
        </p:txBody>
      </p:sp>
      <p:pic>
        <p:nvPicPr>
          <p:cNvPr id="8" name="7 - Εικόνα" descr="results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24200"/>
            <a:ext cx="7012870" cy="330865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Προεξοχή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Προεξοχή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Προεξοχή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619</TotalTime>
  <Words>219</Words>
  <Application>Microsoft Office PowerPoint</Application>
  <PresentationFormat>Προβολή στην οθόνη (4:3)</PresentationFormat>
  <Paragraphs>116</Paragraphs>
  <Slides>16</Slides>
  <Notes>0</Notes>
  <HiddenSlides>0</HiddenSlides>
  <MMClips>0</MMClips>
  <ScaleCrop>false</ScaleCrop>
  <HeadingPairs>
    <vt:vector size="4" baseType="variant"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16</vt:i4>
      </vt:variant>
    </vt:vector>
  </HeadingPairs>
  <TitlesOfParts>
    <vt:vector size="17" baseType="lpstr">
      <vt:lpstr>Προεξοχή</vt:lpstr>
      <vt:lpstr>Appathon@NTUA 2020 </vt:lpstr>
      <vt:lpstr>ΠΕΡΙΕΧΟΜΕΝΑ</vt:lpstr>
      <vt:lpstr>ΠΑΡΟΥΣΙΑΣΗ ΤΗΣ ΕΦΑΡΜΟΓΗΣ </vt:lpstr>
      <vt:lpstr>Διαφάνεια 4</vt:lpstr>
      <vt:lpstr>ΤΡΟΠΟΣ ΧΡΗΣΗΣ ΤΗΣ ΕΦΑΡΜΟΓΗΣ</vt:lpstr>
      <vt:lpstr>Διαφάνεια 6</vt:lpstr>
      <vt:lpstr>Διαφάνεια 7</vt:lpstr>
      <vt:lpstr>Διαφάνεια 8</vt:lpstr>
      <vt:lpstr>Διαφάνεια 9</vt:lpstr>
      <vt:lpstr>ΑΡΧΙΤΕΚΤΟΝΙΚΗ</vt:lpstr>
      <vt:lpstr>Διαφάνεια 11</vt:lpstr>
      <vt:lpstr>Διαφάνεια 12</vt:lpstr>
      <vt:lpstr>Διαφάνεια 13</vt:lpstr>
      <vt:lpstr>Διαφάνεια 14</vt:lpstr>
      <vt:lpstr>ΟΔΗΓΙΕΣ ΕΓΚΑΤΑΣΤΑΣΗΣ </vt:lpstr>
      <vt:lpstr>Διαφάνεια 16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Διαφάνεια 1</dc:title>
  <dc:creator>Χριστίνα-Μαρία</dc:creator>
  <cp:lastModifiedBy>Χριστίνα-Μαρία</cp:lastModifiedBy>
  <cp:revision>24</cp:revision>
  <dcterms:created xsi:type="dcterms:W3CDTF">2020-08-06T07:34:30Z</dcterms:created>
  <dcterms:modified xsi:type="dcterms:W3CDTF">2020-08-07T09:07:42Z</dcterms:modified>
</cp:coreProperties>
</file>

<file path=docProps/thumbnail.jpeg>
</file>